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olors4.xml" ContentType="application/vnd.ms-office.chartcolorstyl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Layouts/slideLayout13.xml" ContentType="application/vnd.openxmlformats-officedocument.presentationml.slideLayout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4.xml" ContentType="application/vnd.ms-office.chartstyle+xml"/>
  <Override PartName="/ppt/charts/style3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olors5.xml" ContentType="application/vnd.ms-office.chartcolor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1" r:id="rId1"/>
  </p:sldMasterIdLst>
  <p:sldIdLst>
    <p:sldId id="256" r:id="rId2"/>
    <p:sldId id="259" r:id="rId3"/>
    <p:sldId id="260" r:id="rId4"/>
    <p:sldId id="285" r:id="rId5"/>
    <p:sldId id="257" r:id="rId6"/>
    <p:sldId id="258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3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-102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data%20analysis\Codebasics\4.SQL\homework\market%20by%20net%20sales%20of%20differnt%20customers%202021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D:\data%20analysis\Codebasics\4.SQL\homework\net%20sales%20%25%20by%20region%20and%20customer.csv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D:\data%20analysis\Codebasics\4.SQL\homework\net%20sales%20%25%20by%20region%20and%20customer.csv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D:\data%20analysis\Codebasics\4.SQL\homework\net%20sales%20%25%20by%20region%20and%20customer.csv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D:\data%20analysis\Codebasics\4.SQL\homework\net%20sales%20%25%20by%20region%20and%20customer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'market by net sales of differnt'!$C$1</c:f>
              <c:strCache>
                <c:ptCount val="1"/>
                <c:pt idx="0">
                  <c:v>pct</c:v>
                </c:pt>
              </c:strCache>
            </c:strRef>
          </c:tx>
          <c:spPr>
            <a:solidFill>
              <a:srgbClr val="00B0F0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'market by net sales of differnt'!$A$2:$A$11</c:f>
              <c:strCache>
                <c:ptCount val="10"/>
                <c:pt idx="0">
                  <c:v>Amazon</c:v>
                </c:pt>
                <c:pt idx="1">
                  <c:v>Atliq Exclusive</c:v>
                </c:pt>
                <c:pt idx="2">
                  <c:v>Atliq e Store</c:v>
                </c:pt>
                <c:pt idx="3">
                  <c:v>Sage</c:v>
                </c:pt>
                <c:pt idx="4">
                  <c:v>Flipkart</c:v>
                </c:pt>
                <c:pt idx="5">
                  <c:v>Leader</c:v>
                </c:pt>
                <c:pt idx="6">
                  <c:v>Neptune</c:v>
                </c:pt>
                <c:pt idx="7">
                  <c:v>Ebay</c:v>
                </c:pt>
                <c:pt idx="8">
                  <c:v>Electricalsocity</c:v>
                </c:pt>
                <c:pt idx="9">
                  <c:v>Synthetic</c:v>
                </c:pt>
              </c:strCache>
            </c:strRef>
          </c:cat>
          <c:val>
            <c:numRef>
              <c:f>'market by net sales of differnt'!$C$2:$C$11</c:f>
              <c:numCache>
                <c:formatCode>General</c:formatCode>
                <c:ptCount val="10"/>
                <c:pt idx="0">
                  <c:v>13.229999999999999</c:v>
                </c:pt>
                <c:pt idx="1">
                  <c:v>9.7000000000000011</c:v>
                </c:pt>
                <c:pt idx="2">
                  <c:v>8.5300000000000011</c:v>
                </c:pt>
                <c:pt idx="3">
                  <c:v>3.29</c:v>
                </c:pt>
                <c:pt idx="4">
                  <c:v>3.06</c:v>
                </c:pt>
                <c:pt idx="5">
                  <c:v>2.98</c:v>
                </c:pt>
                <c:pt idx="6">
                  <c:v>2.5499999999999998</c:v>
                </c:pt>
                <c:pt idx="7">
                  <c:v>2.4099999999999997</c:v>
                </c:pt>
                <c:pt idx="8">
                  <c:v>1.97</c:v>
                </c:pt>
                <c:pt idx="9">
                  <c:v>1.95</c:v>
                </c:pt>
              </c:numCache>
            </c:numRef>
          </c:val>
        </c:ser>
        <c:dLbls>
          <c:showVal val="1"/>
        </c:dLbls>
        <c:gapWidth val="65"/>
        <c:axId val="60760064"/>
        <c:axId val="60761600"/>
      </c:barChart>
      <c:catAx>
        <c:axId val="60760064"/>
        <c:scaling>
          <c:orientation val="maxMin"/>
        </c:scaling>
        <c:axPos val="l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61600"/>
        <c:crosses val="autoZero"/>
        <c:auto val="1"/>
        <c:lblAlgn val="ctr"/>
        <c:lblOffset val="100"/>
      </c:catAx>
      <c:valAx>
        <c:axId val="60761600"/>
        <c:scaling>
          <c:orientation val="minMax"/>
        </c:scaling>
        <c:delete val="1"/>
        <c:axPos val="t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extTo"/>
        <c:crossAx val="6076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APAC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bar"/>
        <c:grouping val="clustered"/>
        <c:ser>
          <c:idx val="0"/>
          <c:order val="0"/>
          <c:spPr>
            <a:solidFill>
              <a:srgbClr val="00B0F0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sales % by region and custo'!$B$2:$B$11</c:f>
              <c:strCache>
                <c:ptCount val="10"/>
                <c:pt idx="0">
                  <c:v>Amazon</c:v>
                </c:pt>
                <c:pt idx="1">
                  <c:v>Atliq Exclusive</c:v>
                </c:pt>
                <c:pt idx="2">
                  <c:v>Atliq e Store</c:v>
                </c:pt>
                <c:pt idx="3">
                  <c:v>Leader</c:v>
                </c:pt>
                <c:pt idx="4">
                  <c:v>Sage</c:v>
                </c:pt>
                <c:pt idx="5">
                  <c:v>Neptune</c:v>
                </c:pt>
                <c:pt idx="6">
                  <c:v>Electricalsocity</c:v>
                </c:pt>
                <c:pt idx="7">
                  <c:v>Synthetic</c:v>
                </c:pt>
                <c:pt idx="8">
                  <c:v>Propel</c:v>
                </c:pt>
                <c:pt idx="9">
                  <c:v>Flipkart</c:v>
                </c:pt>
              </c:strCache>
            </c:strRef>
          </c:cat>
          <c:val>
            <c:numRef>
              <c:f>'net sales % by region and custo'!$D$2:$D$11</c:f>
              <c:numCache>
                <c:formatCode>General</c:formatCode>
                <c:ptCount val="10"/>
                <c:pt idx="0">
                  <c:v>12.99</c:v>
                </c:pt>
                <c:pt idx="1">
                  <c:v>11.67</c:v>
                </c:pt>
                <c:pt idx="2">
                  <c:v>8.3600000000000012</c:v>
                </c:pt>
                <c:pt idx="3">
                  <c:v>5.55</c:v>
                </c:pt>
                <c:pt idx="4">
                  <c:v>5.17</c:v>
                </c:pt>
                <c:pt idx="5">
                  <c:v>4.75</c:v>
                </c:pt>
                <c:pt idx="6">
                  <c:v>3.68</c:v>
                </c:pt>
                <c:pt idx="7">
                  <c:v>3.2</c:v>
                </c:pt>
                <c:pt idx="8">
                  <c:v>3.2</c:v>
                </c:pt>
                <c:pt idx="9">
                  <c:v>2.9299999999999997</c:v>
                </c:pt>
              </c:numCache>
            </c:numRef>
          </c:val>
        </c:ser>
        <c:dLbls>
          <c:showVal val="1"/>
        </c:dLbls>
        <c:gapWidth val="65"/>
        <c:axId val="60786944"/>
        <c:axId val="60792832"/>
      </c:barChart>
      <c:catAx>
        <c:axId val="60786944"/>
        <c:scaling>
          <c:orientation val="maxMin"/>
        </c:scaling>
        <c:axPos val="l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92832"/>
        <c:crosses val="autoZero"/>
        <c:auto val="1"/>
        <c:lblAlgn val="ctr"/>
        <c:lblOffset val="100"/>
      </c:catAx>
      <c:valAx>
        <c:axId val="60792832"/>
        <c:scaling>
          <c:orientation val="minMax"/>
        </c:scaling>
        <c:delete val="1"/>
        <c:axPos val="t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extTo"/>
        <c:crossAx val="6078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EU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bar"/>
        <c:grouping val="clustered"/>
        <c:ser>
          <c:idx val="0"/>
          <c:order val="0"/>
          <c:spPr>
            <a:solidFill>
              <a:srgbClr val="00B0F0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sales % by region and custo'!$B$40:$B$50</c:f>
              <c:strCache>
                <c:ptCount val="11"/>
                <c:pt idx="0">
                  <c:v>Atliq e Store</c:v>
                </c:pt>
                <c:pt idx="1">
                  <c:v>Amazon </c:v>
                </c:pt>
                <c:pt idx="2">
                  <c:v>Atliq Exclusive</c:v>
                </c:pt>
                <c:pt idx="3">
                  <c:v>UniEuro</c:v>
                </c:pt>
                <c:pt idx="4">
                  <c:v>Expert</c:v>
                </c:pt>
                <c:pt idx="5">
                  <c:v>Chip 7</c:v>
                </c:pt>
                <c:pt idx="6">
                  <c:v>Radio Popular</c:v>
                </c:pt>
                <c:pt idx="7">
                  <c:v>Media Markt</c:v>
                </c:pt>
                <c:pt idx="8">
                  <c:v>ElkjÃ¸p</c:v>
                </c:pt>
                <c:pt idx="9">
                  <c:v>Sorefoz</c:v>
                </c:pt>
                <c:pt idx="10">
                  <c:v>Coolblue</c:v>
                </c:pt>
              </c:strCache>
            </c:strRef>
          </c:cat>
          <c:val>
            <c:numRef>
              <c:f>'net sales % by region and custo'!$D$40:$D$50</c:f>
              <c:numCache>
                <c:formatCode>General</c:formatCode>
                <c:ptCount val="11"/>
                <c:pt idx="0">
                  <c:v>9.8700000000000028</c:v>
                </c:pt>
                <c:pt idx="1">
                  <c:v>9.84</c:v>
                </c:pt>
                <c:pt idx="2">
                  <c:v>6.67</c:v>
                </c:pt>
                <c:pt idx="3">
                  <c:v>4.8</c:v>
                </c:pt>
                <c:pt idx="4">
                  <c:v>4.17</c:v>
                </c:pt>
                <c:pt idx="5">
                  <c:v>3.6</c:v>
                </c:pt>
                <c:pt idx="6">
                  <c:v>3.46</c:v>
                </c:pt>
                <c:pt idx="7">
                  <c:v>3.4299999999999997</c:v>
                </c:pt>
                <c:pt idx="8">
                  <c:v>3.3699999999999997</c:v>
                </c:pt>
                <c:pt idx="9">
                  <c:v>3.05</c:v>
                </c:pt>
                <c:pt idx="10">
                  <c:v>2.7800000000000002</c:v>
                </c:pt>
              </c:numCache>
            </c:numRef>
          </c:val>
        </c:ser>
        <c:dLbls>
          <c:showVal val="1"/>
        </c:dLbls>
        <c:gapWidth val="65"/>
        <c:axId val="61021568"/>
        <c:axId val="61027456"/>
      </c:barChart>
      <c:catAx>
        <c:axId val="61021568"/>
        <c:scaling>
          <c:orientation val="maxMin"/>
        </c:scaling>
        <c:axPos val="l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27456"/>
        <c:crosses val="autoZero"/>
        <c:auto val="1"/>
        <c:lblAlgn val="ctr"/>
        <c:lblOffset val="100"/>
      </c:catAx>
      <c:valAx>
        <c:axId val="61027456"/>
        <c:scaling>
          <c:orientation val="minMax"/>
        </c:scaling>
        <c:delete val="1"/>
        <c:axPos val="t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extTo"/>
        <c:crossAx val="6102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LATAM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bar"/>
        <c:grouping val="clustered"/>
        <c:ser>
          <c:idx val="0"/>
          <c:order val="0"/>
          <c:spPr>
            <a:solidFill>
              <a:srgbClr val="00B0F0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sales % by region and custo'!$B$84:$B$86</c:f>
              <c:strCache>
                <c:ptCount val="3"/>
                <c:pt idx="0">
                  <c:v>Amazon </c:v>
                </c:pt>
                <c:pt idx="1">
                  <c:v>Atliq e Store</c:v>
                </c:pt>
                <c:pt idx="2">
                  <c:v>Electricalsbea Stores</c:v>
                </c:pt>
              </c:strCache>
            </c:strRef>
          </c:cat>
          <c:val>
            <c:numRef>
              <c:f>'net sales % by region and custo'!$D$84:$D$86</c:f>
              <c:numCache>
                <c:formatCode>General</c:formatCode>
                <c:ptCount val="3"/>
                <c:pt idx="0">
                  <c:v>48.730000000000004</c:v>
                </c:pt>
                <c:pt idx="1">
                  <c:v>34.49</c:v>
                </c:pt>
                <c:pt idx="2">
                  <c:v>16.77</c:v>
                </c:pt>
              </c:numCache>
            </c:numRef>
          </c:val>
        </c:ser>
        <c:dLbls>
          <c:showVal val="1"/>
        </c:dLbls>
        <c:gapWidth val="65"/>
        <c:axId val="61063936"/>
        <c:axId val="61065472"/>
      </c:barChart>
      <c:catAx>
        <c:axId val="61063936"/>
        <c:scaling>
          <c:orientation val="maxMin"/>
        </c:scaling>
        <c:axPos val="l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65472"/>
        <c:crosses val="autoZero"/>
        <c:auto val="1"/>
        <c:lblAlgn val="ctr"/>
        <c:lblOffset val="100"/>
      </c:catAx>
      <c:valAx>
        <c:axId val="61065472"/>
        <c:scaling>
          <c:orientation val="minMax"/>
        </c:scaling>
        <c:delete val="1"/>
        <c:axPos val="t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extTo"/>
        <c:crossAx val="61063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NA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bar"/>
        <c:grouping val="clustered"/>
        <c:ser>
          <c:idx val="0"/>
          <c:order val="0"/>
          <c:spPr>
            <a:solidFill>
              <a:srgbClr val="00B0F0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sales % by region and custo'!$B$87:$B$97</c:f>
              <c:strCache>
                <c:ptCount val="11"/>
                <c:pt idx="0">
                  <c:v>Amazon</c:v>
                </c:pt>
                <c:pt idx="1">
                  <c:v>Atliq Exclusive</c:v>
                </c:pt>
                <c:pt idx="2">
                  <c:v>walmart</c:v>
                </c:pt>
                <c:pt idx="3">
                  <c:v>Atliq e Store</c:v>
                </c:pt>
                <c:pt idx="4">
                  <c:v>Costco</c:v>
                </c:pt>
                <c:pt idx="5">
                  <c:v>Staples</c:v>
                </c:pt>
                <c:pt idx="6">
                  <c:v>Flipkart</c:v>
                </c:pt>
                <c:pt idx="7">
                  <c:v>Path</c:v>
                </c:pt>
                <c:pt idx="8">
                  <c:v>Ebay</c:v>
                </c:pt>
                <c:pt idx="9">
                  <c:v>Acclaimed Stores</c:v>
                </c:pt>
                <c:pt idx="10">
                  <c:v>Control</c:v>
                </c:pt>
              </c:strCache>
            </c:strRef>
          </c:cat>
          <c:val>
            <c:numRef>
              <c:f>'net sales % by region and custo'!$D$87:$D$97</c:f>
              <c:numCache>
                <c:formatCode>General</c:formatCode>
                <c:ptCount val="11"/>
                <c:pt idx="0">
                  <c:v>17.03</c:v>
                </c:pt>
                <c:pt idx="1">
                  <c:v>8.4</c:v>
                </c:pt>
                <c:pt idx="2">
                  <c:v>7.1</c:v>
                </c:pt>
                <c:pt idx="3">
                  <c:v>6.98</c:v>
                </c:pt>
                <c:pt idx="4">
                  <c:v>6.85</c:v>
                </c:pt>
                <c:pt idx="5">
                  <c:v>6.46</c:v>
                </c:pt>
                <c:pt idx="6">
                  <c:v>5.8199999999999994</c:v>
                </c:pt>
                <c:pt idx="7">
                  <c:v>5.1099999999999994</c:v>
                </c:pt>
                <c:pt idx="8">
                  <c:v>4.91</c:v>
                </c:pt>
                <c:pt idx="9">
                  <c:v>4.79</c:v>
                </c:pt>
                <c:pt idx="10">
                  <c:v>4.7699999999999996</c:v>
                </c:pt>
              </c:numCache>
            </c:numRef>
          </c:val>
        </c:ser>
        <c:dLbls>
          <c:showVal val="1"/>
        </c:dLbls>
        <c:gapWidth val="65"/>
        <c:axId val="62142336"/>
        <c:axId val="62143872"/>
      </c:barChart>
      <c:catAx>
        <c:axId val="62142336"/>
        <c:scaling>
          <c:orientation val="maxMin"/>
        </c:scaling>
        <c:axPos val="l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43872"/>
        <c:crosses val="autoZero"/>
        <c:auto val="1"/>
        <c:lblAlgn val="ctr"/>
        <c:lblOffset val="100"/>
      </c:catAx>
      <c:valAx>
        <c:axId val="62143872"/>
        <c:scaling>
          <c:orientation val="minMax"/>
        </c:scaling>
        <c:delete val="1"/>
        <c:axPos val="t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extTo"/>
        <c:crossAx val="62142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20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69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6782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023414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17554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033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85812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0353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104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847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9523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939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2078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9848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704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918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7464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11921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466975" y="1736873"/>
            <a:ext cx="9440034" cy="1828801"/>
          </a:xfrm>
        </p:spPr>
        <p:txBody>
          <a:bodyPr>
            <a:normAutofit/>
          </a:bodyPr>
          <a:lstStyle/>
          <a:p>
            <a:pPr algn="r"/>
            <a:r>
              <a:rPr lang="en-IN" sz="6600" b="1" dirty="0" err="1" smtClean="0"/>
              <a:t>AtliQ</a:t>
            </a:r>
            <a:r>
              <a:rPr lang="en-IN" sz="6600" b="1" dirty="0" smtClean="0"/>
              <a:t> Hardware </a:t>
            </a:r>
            <a:endParaRPr lang="en-IN" sz="6600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447430" y="3773129"/>
            <a:ext cx="9440034" cy="1049867"/>
          </a:xfrm>
          <a:effectLst/>
        </p:spPr>
        <p:txBody>
          <a:bodyPr/>
          <a:lstStyle/>
          <a:p>
            <a:pPr algn="r"/>
            <a:r>
              <a:rPr lang="en-IN" b="1" dirty="0" smtClean="0"/>
              <a:t>INSIGHTS FROM AD HOC REQUESTS</a:t>
            </a:r>
            <a:endParaRPr lang="en-IN" b="1" dirty="0"/>
          </a:p>
        </p:txBody>
      </p:sp>
      <p:sp>
        <p:nvSpPr>
          <p:cNvPr id="19" name="AutoShape 2" descr="Computer Hardware Engineer Illustration - Free Download People  Illustrations | IconScout"/>
          <p:cNvSpPr>
            <a:spLocks noChangeAspect="1" noChangeArrowheads="1"/>
          </p:cNvSpPr>
          <p:nvPr/>
        </p:nvSpPr>
        <p:spPr bwMode="auto">
          <a:xfrm>
            <a:off x="2276474" y="3641545"/>
            <a:ext cx="1702677" cy="170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Right Triangle 25"/>
          <p:cNvSpPr/>
          <p:nvPr/>
        </p:nvSpPr>
        <p:spPr>
          <a:xfrm rot="5400000">
            <a:off x="-49168" y="2305631"/>
            <a:ext cx="6850597" cy="2239337"/>
          </a:xfrm>
          <a:prstGeom prst="rtTriangl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dk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1" y="0"/>
            <a:ext cx="2276475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544" r="15"/>
          <a:stretch/>
        </p:blipFill>
        <p:spPr>
          <a:xfrm>
            <a:off x="190500" y="1092079"/>
            <a:ext cx="5333999" cy="4666440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50621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 animBg="1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5025" y="1113004"/>
            <a:ext cx="10844939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sz="2400" b="1" dirty="0" smtClean="0"/>
              <a:t>3. Market  </a:t>
            </a:r>
            <a:r>
              <a:rPr lang="en-IN" sz="2400" b="1" dirty="0"/>
              <a:t>B</a:t>
            </a:r>
            <a:r>
              <a:rPr lang="en-IN" sz="2400" b="1" dirty="0" smtClean="0"/>
              <a:t>adge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/>
              <a:t>Create a stored procedure that can determine the market badge based on the following logic </a:t>
            </a:r>
            <a:endParaRPr lang="en-IN" dirty="0" smtClean="0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/>
              <a:t> -- If total sales quantity &gt; 5 million that market is considered as gold else it is </a:t>
            </a:r>
            <a:r>
              <a:rPr lang="en-IN" dirty="0" smtClean="0"/>
              <a:t>silver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/>
              <a:t>Input market and fiscal </a:t>
            </a:r>
            <a:r>
              <a:rPr lang="en-IN" dirty="0" smtClean="0"/>
              <a:t>year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/>
              <a:t>Output </a:t>
            </a:r>
            <a:r>
              <a:rPr lang="en-IN" dirty="0" smtClean="0"/>
              <a:t>badge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-- To </a:t>
            </a:r>
            <a:r>
              <a:rPr lang="en-IN" dirty="0"/>
              <a:t>know where </a:t>
            </a:r>
            <a:r>
              <a:rPr lang="en-IN" dirty="0" err="1" smtClean="0"/>
              <a:t>AtiliQ’s</a:t>
            </a:r>
            <a:r>
              <a:rPr lang="en-IN" dirty="0" smtClean="0"/>
              <a:t> </a:t>
            </a:r>
            <a:r>
              <a:rPr lang="en-IN" dirty="0"/>
              <a:t>prominent sales are happening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41206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801" t="20580" r="41536" b="21949"/>
          <a:stretch/>
        </p:blipFill>
        <p:spPr>
          <a:xfrm>
            <a:off x="229137" y="609600"/>
            <a:ext cx="5709140" cy="565052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270" t="47351" r="55385" b="29572"/>
          <a:stretch/>
        </p:blipFill>
        <p:spPr>
          <a:xfrm>
            <a:off x="6090676" y="2209799"/>
            <a:ext cx="5916591" cy="2450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464102" flipH="1">
            <a:off x="6277992" y="1083144"/>
            <a:ext cx="907054" cy="8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89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31" y="502476"/>
            <a:ext cx="1084493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sz="2400" b="1" dirty="0" smtClean="0"/>
              <a:t>4. Top Markets, Customers, Products </a:t>
            </a:r>
            <a:r>
              <a:rPr lang="en-IN" sz="2400" b="1" dirty="0"/>
              <a:t>based on </a:t>
            </a:r>
            <a:r>
              <a:rPr lang="en-IN" sz="2400" b="1" dirty="0" smtClean="0"/>
              <a:t>Net </a:t>
            </a:r>
            <a:r>
              <a:rPr lang="en-IN" sz="2400" b="1" dirty="0"/>
              <a:t>S</a:t>
            </a:r>
            <a:r>
              <a:rPr lang="en-IN" sz="2400" b="1" dirty="0" smtClean="0"/>
              <a:t>ales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IN" dirty="0" smtClean="0"/>
          </a:p>
          <a:p>
            <a:pPr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IN" dirty="0" smtClean="0"/>
              <a:t>   Net </a:t>
            </a:r>
            <a:r>
              <a:rPr lang="en-IN" dirty="0" smtClean="0"/>
              <a:t>pre invoice sales </a:t>
            </a:r>
            <a:r>
              <a:rPr lang="en-IN" dirty="0" smtClean="0"/>
              <a:t> = Gross </a:t>
            </a:r>
            <a:r>
              <a:rPr lang="en-IN" dirty="0"/>
              <a:t>sales </a:t>
            </a:r>
            <a:r>
              <a:rPr lang="en-IN" dirty="0" smtClean="0"/>
              <a:t>– </a:t>
            </a:r>
            <a:r>
              <a:rPr lang="en-IN" dirty="0" smtClean="0"/>
              <a:t>Pre invoice </a:t>
            </a:r>
            <a:r>
              <a:rPr lang="en-IN" dirty="0" smtClean="0"/>
              <a:t>deduction</a:t>
            </a:r>
            <a:endParaRPr lang="en-IN" dirty="0" smtClean="0"/>
          </a:p>
          <a:p>
            <a:pPr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IN" dirty="0" smtClean="0"/>
              <a:t>  Net sales = </a:t>
            </a:r>
            <a:r>
              <a:rPr lang="en-IN" dirty="0" smtClean="0"/>
              <a:t>Net pre invoice sales </a:t>
            </a:r>
            <a:r>
              <a:rPr lang="en-IN" dirty="0" smtClean="0"/>
              <a:t>– </a:t>
            </a:r>
            <a:r>
              <a:rPr lang="en-IN" dirty="0" smtClean="0"/>
              <a:t>Post invoice </a:t>
            </a:r>
            <a:r>
              <a:rPr lang="en-IN" dirty="0" smtClean="0"/>
              <a:t>deduction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04529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509" t="21604" r="29139" b="19639"/>
          <a:stretch/>
        </p:blipFill>
        <p:spPr>
          <a:xfrm>
            <a:off x="228804" y="766354"/>
            <a:ext cx="8280004" cy="6034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603" t="25613" r="31312" b="43081"/>
          <a:stretch/>
        </p:blipFill>
        <p:spPr>
          <a:xfrm>
            <a:off x="3931926" y="1139167"/>
            <a:ext cx="8162544" cy="26575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76347">
            <a:off x="5997460" y="3831006"/>
            <a:ext cx="700501" cy="662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62570" y="176765"/>
            <a:ext cx="10844939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b="1" dirty="0" smtClean="0"/>
              <a:t>Created view for pre invoice discount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190701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852" t="21470" r="21072" b="22127"/>
          <a:stretch/>
        </p:blipFill>
        <p:spPr>
          <a:xfrm>
            <a:off x="303390" y="818606"/>
            <a:ext cx="10887730" cy="594795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792" t="42778" r="23830" b="35385"/>
          <a:stretch/>
        </p:blipFill>
        <p:spPr>
          <a:xfrm>
            <a:off x="4361148" y="476516"/>
            <a:ext cx="7717642" cy="18113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76347">
            <a:off x="6589643" y="2464202"/>
            <a:ext cx="700501" cy="662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07590" y="176765"/>
            <a:ext cx="10844939" cy="45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b="1" dirty="0" smtClean="0"/>
              <a:t>Created view for post invoice discount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303798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379" t="21578" r="15145" b="22468"/>
          <a:stretch/>
        </p:blipFill>
        <p:spPr>
          <a:xfrm>
            <a:off x="150448" y="1323703"/>
            <a:ext cx="11758535" cy="525126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43" t="43429" r="21357" b="26262"/>
          <a:stretch/>
        </p:blipFill>
        <p:spPr>
          <a:xfrm>
            <a:off x="3259356" y="263155"/>
            <a:ext cx="8649628" cy="23407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76347">
            <a:off x="6476431" y="2784520"/>
            <a:ext cx="700501" cy="662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22618" y="455078"/>
            <a:ext cx="10844939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b="1" dirty="0" smtClean="0"/>
              <a:t>Created view for net sales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144595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603" t="20836" r="36418" b="42907"/>
          <a:stretch/>
        </p:blipFill>
        <p:spPr>
          <a:xfrm>
            <a:off x="315210" y="975366"/>
            <a:ext cx="7822769" cy="409302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786" t="43809" r="56928" b="30159"/>
          <a:stretch/>
        </p:blipFill>
        <p:spPr>
          <a:xfrm>
            <a:off x="5381897" y="3308759"/>
            <a:ext cx="6182746" cy="33179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464102" flipH="1">
            <a:off x="8307519" y="2415556"/>
            <a:ext cx="907054" cy="857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62570" y="176765"/>
            <a:ext cx="10844939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IN" sz="2400" b="1" dirty="0" smtClean="0"/>
              <a:t>Top markets by net sales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xmlns="" val="24072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999" t="19978" r="34487" b="36900"/>
          <a:stretch/>
        </p:blipFill>
        <p:spPr>
          <a:xfrm>
            <a:off x="278675" y="858041"/>
            <a:ext cx="8376175" cy="489421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143" t="43048" r="52058" b="31175"/>
          <a:stretch/>
        </p:blipFill>
        <p:spPr>
          <a:xfrm>
            <a:off x="4891037" y="3661696"/>
            <a:ext cx="6915309" cy="30572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464102" flipH="1">
            <a:off x="8925449" y="2663996"/>
            <a:ext cx="907054" cy="857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62570" y="176765"/>
            <a:ext cx="10844939" cy="58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IN" sz="2400" b="1" dirty="0" smtClean="0"/>
              <a:t>Top customers by net sales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xmlns="" val="35966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568" t="21480" r="36298" b="40976"/>
          <a:stretch/>
        </p:blipFill>
        <p:spPr>
          <a:xfrm>
            <a:off x="513805" y="1094825"/>
            <a:ext cx="8334352" cy="461554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14" t="41778" r="56286" b="31683"/>
          <a:stretch/>
        </p:blipFill>
        <p:spPr>
          <a:xfrm>
            <a:off x="5451566" y="3122013"/>
            <a:ext cx="6376756" cy="3461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464102" flipH="1">
            <a:off x="9186707" y="2124314"/>
            <a:ext cx="907054" cy="857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62570" y="176765"/>
            <a:ext cx="10844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IN" sz="2400" b="1" dirty="0" smtClean="0"/>
              <a:t>Top products by net sales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xmlns="" val="16905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1516" y="450225"/>
            <a:ext cx="10844939" cy="570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IN" sz="2400" b="1" dirty="0" smtClean="0"/>
              <a:t>5. Gross </a:t>
            </a:r>
            <a:r>
              <a:rPr lang="en-IN" sz="2400" b="1" dirty="0"/>
              <a:t>s</a:t>
            </a:r>
            <a:r>
              <a:rPr lang="en-IN" sz="2400" b="1" dirty="0" smtClean="0"/>
              <a:t>ales view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With following columns 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date 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 err="1" smtClean="0"/>
              <a:t>fiscal_year</a:t>
            </a:r>
            <a:r>
              <a:rPr lang="en-IN" dirty="0" smtClean="0"/>
              <a:t> 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 err="1" smtClean="0"/>
              <a:t>customer_code</a:t>
            </a:r>
            <a:r>
              <a:rPr lang="en-IN" dirty="0" smtClean="0"/>
              <a:t> 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customer 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market 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 err="1" smtClean="0"/>
              <a:t>product_code</a:t>
            </a:r>
            <a:r>
              <a:rPr lang="en-IN" dirty="0" smtClean="0"/>
              <a:t> 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product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variant 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 err="1" smtClean="0"/>
              <a:t>sold_quantity</a:t>
            </a:r>
            <a:r>
              <a:rPr lang="en-IN" dirty="0" smtClean="0"/>
              <a:t> 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 err="1" smtClean="0"/>
              <a:t>gross_price_per_item</a:t>
            </a:r>
            <a:endParaRPr lang="en-IN" dirty="0" smtClean="0"/>
          </a:p>
          <a:p>
            <a:pPr>
              <a:spcAft>
                <a:spcPts val="1200"/>
              </a:spcAft>
            </a:pPr>
            <a:r>
              <a:rPr lang="en-IN" dirty="0" smtClean="0"/>
              <a:t> </a:t>
            </a:r>
            <a:r>
              <a:rPr lang="en-IN" dirty="0"/>
              <a:t>-- </a:t>
            </a:r>
            <a:r>
              <a:rPr lang="en-IN" dirty="0" err="1"/>
              <a:t>gross_price_total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214" t="22223" r="29000" b="20126"/>
          <a:stretch/>
        </p:blipFill>
        <p:spPr>
          <a:xfrm>
            <a:off x="3717341" y="377462"/>
            <a:ext cx="7034606" cy="47738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285" t="48635" r="25071" b="31555"/>
          <a:stretch/>
        </p:blipFill>
        <p:spPr>
          <a:xfrm>
            <a:off x="3553097" y="5078557"/>
            <a:ext cx="8517002" cy="16183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464102" flipH="1">
            <a:off x="11054392" y="4309040"/>
            <a:ext cx="597159" cy="5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914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943955" cy="970450"/>
          </a:xfrm>
        </p:spPr>
        <p:txBody>
          <a:bodyPr/>
          <a:lstStyle/>
          <a:p>
            <a:r>
              <a:rPr lang="en-IN" dirty="0" smtClean="0"/>
              <a:t>Content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025" y="1732449"/>
            <a:ext cx="6114532" cy="40587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800" dirty="0" smtClean="0"/>
              <a:t>Company overview</a:t>
            </a:r>
          </a:p>
          <a:p>
            <a:pPr>
              <a:lnSpc>
                <a:spcPct val="150000"/>
              </a:lnSpc>
            </a:pPr>
            <a:r>
              <a:rPr lang="en-IN" sz="2800" dirty="0" smtClean="0"/>
              <a:t>Problem statement</a:t>
            </a:r>
          </a:p>
          <a:p>
            <a:pPr>
              <a:lnSpc>
                <a:spcPct val="150000"/>
              </a:lnSpc>
            </a:pPr>
            <a:r>
              <a:rPr lang="en-IN" sz="2800" dirty="0" smtClean="0"/>
              <a:t>Dataset and model</a:t>
            </a:r>
          </a:p>
          <a:p>
            <a:pPr>
              <a:lnSpc>
                <a:spcPct val="150000"/>
              </a:lnSpc>
            </a:pPr>
            <a:r>
              <a:rPr lang="en-IN" sz="2800" dirty="0" smtClean="0"/>
              <a:t>Ad-hoc requests, output and insights</a:t>
            </a:r>
          </a:p>
          <a:p>
            <a:pPr>
              <a:lnSpc>
                <a:spcPct val="150000"/>
              </a:lnSpc>
            </a:pPr>
            <a:r>
              <a:rPr lang="en-IN" sz="2800" dirty="0" smtClean="0"/>
              <a:t>Recommendations</a:t>
            </a:r>
          </a:p>
          <a:p>
            <a:pPr>
              <a:lnSpc>
                <a:spcPct val="150000"/>
              </a:lnSpc>
            </a:pP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9020" y="1865248"/>
            <a:ext cx="3658111" cy="365811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5153023" y="4967213"/>
            <a:ext cx="6571145" cy="9377"/>
          </a:xfrm>
          <a:prstGeom prst="line">
            <a:avLst/>
          </a:prstGeom>
          <a:ln w="28575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53022" y="4141937"/>
            <a:ext cx="6571145" cy="9377"/>
          </a:xfrm>
          <a:prstGeom prst="line">
            <a:avLst/>
          </a:prstGeom>
          <a:ln w="28575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153022" y="3303926"/>
            <a:ext cx="6571145" cy="9377"/>
          </a:xfrm>
          <a:prstGeom prst="line">
            <a:avLst/>
          </a:prstGeom>
          <a:ln w="28575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153021" y="2513499"/>
            <a:ext cx="6571145" cy="9377"/>
          </a:xfrm>
          <a:prstGeom prst="line">
            <a:avLst/>
          </a:prstGeom>
          <a:ln w="28575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453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31" y="502476"/>
            <a:ext cx="10844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sz="2400" b="1" dirty="0" smtClean="0"/>
              <a:t>6. Percentage contribution </a:t>
            </a:r>
            <a:r>
              <a:rPr lang="en-IN" sz="2400" b="1" dirty="0"/>
              <a:t>on g</a:t>
            </a:r>
            <a:r>
              <a:rPr lang="en-IN" sz="2400" b="1" dirty="0" smtClean="0"/>
              <a:t>lobal </a:t>
            </a:r>
            <a:r>
              <a:rPr lang="en-IN" sz="2400" b="1" dirty="0"/>
              <a:t>n</a:t>
            </a:r>
            <a:r>
              <a:rPr lang="en-IN" sz="2400" b="1" dirty="0" smtClean="0"/>
              <a:t>et </a:t>
            </a:r>
            <a:r>
              <a:rPr lang="en-IN" sz="2400" b="1" dirty="0"/>
              <a:t>s</a:t>
            </a:r>
            <a:r>
              <a:rPr lang="en-IN" sz="2400" b="1" dirty="0" smtClean="0"/>
              <a:t>ales </a:t>
            </a:r>
            <a:r>
              <a:rPr lang="en-IN" sz="2400" b="1" dirty="0"/>
              <a:t>by given c</a:t>
            </a:r>
            <a:r>
              <a:rPr lang="en-IN" sz="2400" b="1" dirty="0" smtClean="0"/>
              <a:t>ustomer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42" t="22602" r="34358" b="54299"/>
          <a:stretch/>
        </p:blipFill>
        <p:spPr>
          <a:xfrm>
            <a:off x="879231" y="1245327"/>
            <a:ext cx="9832312" cy="2534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143069"/>
              </p:ext>
            </p:extLst>
          </p:nvPr>
        </p:nvGraphicFramePr>
        <p:xfrm>
          <a:off x="4855477" y="3884023"/>
          <a:ext cx="5856066" cy="2804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105" t="58084" r="66877" b="18817"/>
          <a:stretch/>
        </p:blipFill>
        <p:spPr>
          <a:xfrm>
            <a:off x="879231" y="3884023"/>
            <a:ext cx="3888613" cy="2804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9105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31" y="502476"/>
            <a:ext cx="108449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sz="2400" b="1" dirty="0" smtClean="0"/>
              <a:t>7. Percentage </a:t>
            </a:r>
            <a:r>
              <a:rPr lang="en-IN" sz="2400" b="1" dirty="0"/>
              <a:t>contribution on region </a:t>
            </a:r>
            <a:r>
              <a:rPr lang="en-IN" sz="2400" b="1" dirty="0" smtClean="0"/>
              <a:t>wise net </a:t>
            </a:r>
            <a:r>
              <a:rPr lang="en-IN" sz="2400" b="1" dirty="0"/>
              <a:t>sales by given customer</a:t>
            </a:r>
            <a:endParaRPr lang="en-IN" sz="2400" b="1" dirty="0" smtClean="0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Region </a:t>
            </a:r>
            <a:r>
              <a:rPr lang="en-IN" dirty="0"/>
              <a:t>wise percentage net sales breakdown by customers </a:t>
            </a:r>
            <a:r>
              <a:rPr lang="en-IN" dirty="0" smtClean="0"/>
              <a:t>to </a:t>
            </a:r>
            <a:r>
              <a:rPr lang="en-IN" dirty="0"/>
              <a:t>perform regional analysis on financial performance of the </a:t>
            </a:r>
            <a:r>
              <a:rPr lang="en-IN" dirty="0" smtClean="0"/>
              <a:t>company for </a:t>
            </a:r>
            <a:r>
              <a:rPr lang="en-IN" dirty="0"/>
              <a:t>2021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642" t="24635" r="42215" b="42476"/>
          <a:stretch/>
        </p:blipFill>
        <p:spPr>
          <a:xfrm>
            <a:off x="252548" y="2255612"/>
            <a:ext cx="7572829" cy="35791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42" t="48254" r="62072" b="14920"/>
          <a:stretch/>
        </p:blipFill>
        <p:spPr>
          <a:xfrm>
            <a:off x="8173774" y="2255612"/>
            <a:ext cx="3850649" cy="35791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142178" flipH="1">
            <a:off x="7526798" y="4073909"/>
            <a:ext cx="597159" cy="5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272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839253958"/>
              </p:ext>
            </p:extLst>
          </p:nvPr>
        </p:nvGraphicFramePr>
        <p:xfrm>
          <a:off x="626109" y="235129"/>
          <a:ext cx="5147371" cy="3056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080841506"/>
              </p:ext>
            </p:extLst>
          </p:nvPr>
        </p:nvGraphicFramePr>
        <p:xfrm>
          <a:off x="6278273" y="235130"/>
          <a:ext cx="5147371" cy="3056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806522932"/>
              </p:ext>
            </p:extLst>
          </p:nvPr>
        </p:nvGraphicFramePr>
        <p:xfrm>
          <a:off x="626108" y="3579222"/>
          <a:ext cx="5147371" cy="3056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497572945"/>
              </p:ext>
            </p:extLst>
          </p:nvPr>
        </p:nvGraphicFramePr>
        <p:xfrm>
          <a:off x="6278273" y="3579221"/>
          <a:ext cx="5147371" cy="3056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99385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464" y="385328"/>
            <a:ext cx="1278418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IN" sz="2400" b="1" dirty="0" smtClean="0"/>
              <a:t>8. Top </a:t>
            </a:r>
            <a:r>
              <a:rPr lang="en-IN" sz="2400" b="1" dirty="0"/>
              <a:t>n</a:t>
            </a:r>
            <a:r>
              <a:rPr lang="en-IN" sz="2400" b="1" dirty="0" smtClean="0"/>
              <a:t> products </a:t>
            </a:r>
            <a:r>
              <a:rPr lang="en-IN" sz="2400" b="1" dirty="0"/>
              <a:t>in each d</a:t>
            </a:r>
            <a:r>
              <a:rPr lang="en-IN" sz="2400" b="1" dirty="0" smtClean="0"/>
              <a:t>ivision </a:t>
            </a:r>
            <a:r>
              <a:rPr lang="en-IN" sz="2400" b="1" dirty="0"/>
              <a:t>by their q</a:t>
            </a:r>
            <a:r>
              <a:rPr lang="en-IN" sz="2400" b="1" dirty="0" smtClean="0"/>
              <a:t>uantity sold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Details: create </a:t>
            </a:r>
            <a:r>
              <a:rPr lang="en-IN" dirty="0"/>
              <a:t>s</a:t>
            </a:r>
            <a:r>
              <a:rPr lang="en-IN" dirty="0" smtClean="0"/>
              <a:t>tored </a:t>
            </a:r>
            <a:r>
              <a:rPr lang="en-IN" dirty="0"/>
              <a:t>procedure for getting top n product in each division by their quantity sold in a given financial year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714" t="41397" r="60500" b="23810"/>
          <a:stretch/>
        </p:blipFill>
        <p:spPr>
          <a:xfrm>
            <a:off x="8255726" y="2464524"/>
            <a:ext cx="3836616" cy="31568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428" t="21460" r="27286" b="37524"/>
          <a:stretch/>
        </p:blipFill>
        <p:spPr>
          <a:xfrm>
            <a:off x="235130" y="1669399"/>
            <a:ext cx="7953720" cy="40521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714" t="33651" r="41674" b="60825"/>
          <a:stretch/>
        </p:blipFill>
        <p:spPr>
          <a:xfrm>
            <a:off x="235129" y="5830388"/>
            <a:ext cx="7942219" cy="5791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2233679" flipH="1" flipV="1">
            <a:off x="8374422" y="5740535"/>
            <a:ext cx="745738" cy="7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41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31" y="502476"/>
            <a:ext cx="10844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sz="2400" b="1" dirty="0" smtClean="0"/>
              <a:t>9. Top two </a:t>
            </a:r>
            <a:r>
              <a:rPr lang="en-IN" sz="2400" b="1" dirty="0"/>
              <a:t>m</a:t>
            </a:r>
            <a:r>
              <a:rPr lang="en-IN" sz="2400" b="1" dirty="0" smtClean="0"/>
              <a:t>arkets </a:t>
            </a:r>
            <a:r>
              <a:rPr lang="en-IN" sz="2400" b="1" dirty="0"/>
              <a:t>in e</a:t>
            </a:r>
            <a:r>
              <a:rPr lang="en-IN" sz="2400" b="1" dirty="0" smtClean="0"/>
              <a:t>very region </a:t>
            </a:r>
            <a:r>
              <a:rPr lang="en-IN" sz="2400" b="1" dirty="0"/>
              <a:t>by their g</a:t>
            </a:r>
            <a:r>
              <a:rPr lang="en-IN" sz="2400" b="1" dirty="0" smtClean="0"/>
              <a:t>ross </a:t>
            </a:r>
            <a:r>
              <a:rPr lang="en-IN" sz="2400" b="1" dirty="0"/>
              <a:t>s</a:t>
            </a:r>
            <a:r>
              <a:rPr lang="en-IN" sz="2400" b="1" dirty="0" smtClean="0"/>
              <a:t>ales </a:t>
            </a:r>
            <a:r>
              <a:rPr lang="en-IN" sz="2400" b="1" dirty="0"/>
              <a:t>in f</a:t>
            </a:r>
            <a:r>
              <a:rPr lang="en-IN" sz="2400" b="1" dirty="0" smtClean="0"/>
              <a:t>iscal </a:t>
            </a:r>
            <a:r>
              <a:rPr lang="en-IN" sz="2400" b="1" dirty="0"/>
              <a:t>y</a:t>
            </a:r>
            <a:r>
              <a:rPr lang="en-IN" sz="2400" b="1" dirty="0" smtClean="0"/>
              <a:t>ear </a:t>
            </a:r>
            <a:r>
              <a:rPr lang="en-IN" sz="2400" b="1" dirty="0"/>
              <a:t>2021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57" t="22222" r="49643" b="33968"/>
          <a:stretch/>
        </p:blipFill>
        <p:spPr>
          <a:xfrm>
            <a:off x="339634" y="1239420"/>
            <a:ext cx="6508423" cy="49349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786" t="61461" r="64785" b="16571"/>
          <a:stretch/>
        </p:blipFill>
        <p:spPr>
          <a:xfrm>
            <a:off x="7575851" y="2322236"/>
            <a:ext cx="4446082" cy="2981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310396" flipV="1">
            <a:off x="7162988" y="1364827"/>
            <a:ext cx="825728" cy="7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68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879231" y="502476"/>
            <a:ext cx="108449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sz="2400" b="1" dirty="0" smtClean="0"/>
              <a:t>10. Forecast </a:t>
            </a:r>
            <a:r>
              <a:rPr lang="en-IN" sz="2400" b="1" dirty="0"/>
              <a:t>accuracy for all customers for a given fiscal </a:t>
            </a:r>
            <a:r>
              <a:rPr lang="en-IN" sz="2400" b="1" dirty="0" smtClean="0"/>
              <a:t>year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Details: aggregate </a:t>
            </a:r>
            <a:r>
              <a:rPr lang="en-IN" dirty="0"/>
              <a:t>forecast accuracy report for all the customers for a given fiscal year to track accuracy of </a:t>
            </a:r>
            <a:r>
              <a:rPr lang="en-IN" dirty="0" smtClean="0"/>
              <a:t>forecast. Report should have following columns</a:t>
            </a:r>
          </a:p>
          <a:p>
            <a:pPr>
              <a:spcAft>
                <a:spcPts val="1200"/>
              </a:spcAft>
            </a:pPr>
            <a:r>
              <a:rPr lang="en-IN" dirty="0"/>
              <a:t>-- customer </a:t>
            </a:r>
            <a:r>
              <a:rPr lang="en-IN" dirty="0" smtClean="0"/>
              <a:t>code</a:t>
            </a:r>
          </a:p>
          <a:p>
            <a:pPr>
              <a:spcAft>
                <a:spcPts val="1200"/>
              </a:spcAft>
            </a:pPr>
            <a:r>
              <a:rPr lang="en-IN" dirty="0"/>
              <a:t>-- </a:t>
            </a:r>
            <a:r>
              <a:rPr lang="en-IN" dirty="0" smtClean="0"/>
              <a:t>customer name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 </a:t>
            </a:r>
            <a:r>
              <a:rPr lang="en-IN" dirty="0"/>
              <a:t>-- </a:t>
            </a:r>
            <a:r>
              <a:rPr lang="en-IN" dirty="0" smtClean="0"/>
              <a:t>market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/>
              <a:t>total sold </a:t>
            </a:r>
            <a:r>
              <a:rPr lang="en-IN" dirty="0" smtClean="0"/>
              <a:t>quantity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/>
              <a:t>total forecast quantity </a:t>
            </a:r>
            <a:endParaRPr lang="en-IN" dirty="0" smtClean="0"/>
          </a:p>
          <a:p>
            <a:pPr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/>
              <a:t>net </a:t>
            </a:r>
            <a:r>
              <a:rPr lang="en-IN" dirty="0" smtClean="0"/>
              <a:t>error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/>
              <a:t>absolute </a:t>
            </a:r>
            <a:r>
              <a:rPr lang="en-IN" dirty="0" smtClean="0"/>
              <a:t>error</a:t>
            </a:r>
          </a:p>
          <a:p>
            <a:pPr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/>
              <a:t>forecast accuracy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52267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715" t="19175" r="61643" b="30286"/>
          <a:stretch/>
        </p:blipFill>
        <p:spPr>
          <a:xfrm>
            <a:off x="4469522" y="1602889"/>
            <a:ext cx="3387634" cy="49028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96353" y="415389"/>
            <a:ext cx="1005873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/>
              <a:t>Created single table which includes sales and forecast quantity to make query simple and created triggers to automatically update new records from </a:t>
            </a:r>
            <a:r>
              <a:rPr lang="en-IN" dirty="0" err="1"/>
              <a:t>fact_sales_monthly</a:t>
            </a:r>
            <a:r>
              <a:rPr lang="en-IN" dirty="0"/>
              <a:t> and </a:t>
            </a:r>
            <a:r>
              <a:rPr lang="en-IN" dirty="0" err="1"/>
              <a:t>fact_forecat_monthly</a:t>
            </a:r>
            <a:r>
              <a:rPr lang="en-IN" dirty="0"/>
              <a:t> to </a:t>
            </a:r>
            <a:r>
              <a:rPr lang="en-IN" dirty="0" err="1"/>
              <a:t>fact_act_est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6324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310396" flipV="1">
            <a:off x="7189114" y="3981404"/>
            <a:ext cx="825728" cy="7438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146" t="20317" r="29357" b="18857"/>
          <a:stretch/>
        </p:blipFill>
        <p:spPr>
          <a:xfrm>
            <a:off x="174170" y="853437"/>
            <a:ext cx="6554946" cy="52773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714" t="44191" r="27000" b="36254"/>
          <a:stretch/>
        </p:blipFill>
        <p:spPr>
          <a:xfrm>
            <a:off x="3252651" y="4850674"/>
            <a:ext cx="8912146" cy="1741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696353" y="249924"/>
            <a:ext cx="10058733" cy="499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sz="2000" b="1" dirty="0" smtClean="0"/>
              <a:t>Forecast accuracy for given year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xmlns="" val="16344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79231" y="502476"/>
            <a:ext cx="1084493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sz="2400" b="1" dirty="0" smtClean="0"/>
              <a:t>11. Which </a:t>
            </a:r>
            <a:r>
              <a:rPr lang="en-IN" sz="2400" b="1" dirty="0"/>
              <a:t>customers </a:t>
            </a:r>
            <a:r>
              <a:rPr lang="en-IN" sz="2400" b="1" dirty="0" err="1"/>
              <a:t>forecast_accuracy</a:t>
            </a:r>
            <a:r>
              <a:rPr lang="en-IN" sz="2400" b="1" dirty="0"/>
              <a:t> has dropped from 2020 to </a:t>
            </a:r>
            <a:r>
              <a:rPr lang="en-IN" sz="2400" b="1" dirty="0" smtClean="0"/>
              <a:t>2021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with columns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/>
              <a:t>customer </a:t>
            </a:r>
            <a:r>
              <a:rPr lang="en-IN" dirty="0" smtClean="0"/>
              <a:t>code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/>
              <a:t>customer </a:t>
            </a:r>
            <a:r>
              <a:rPr lang="en-IN" dirty="0" smtClean="0"/>
              <a:t>name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-- market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-- </a:t>
            </a:r>
            <a:r>
              <a:rPr lang="en-IN" dirty="0" err="1"/>
              <a:t>forecast_accuracy</a:t>
            </a:r>
            <a:r>
              <a:rPr lang="en-IN" dirty="0"/>
              <a:t> </a:t>
            </a:r>
            <a:r>
              <a:rPr lang="en-IN" dirty="0" smtClean="0"/>
              <a:t>2020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 smtClean="0"/>
              <a:t>--  </a:t>
            </a:r>
            <a:r>
              <a:rPr lang="en-IN" dirty="0" err="1"/>
              <a:t>forecast_accuracy</a:t>
            </a:r>
            <a:r>
              <a:rPr lang="en-IN" dirty="0"/>
              <a:t> 2021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0257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724" t="24054" r="43297" b="51533"/>
          <a:stretch/>
        </p:blipFill>
        <p:spPr>
          <a:xfrm>
            <a:off x="241899" y="609600"/>
            <a:ext cx="5759385" cy="20290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546" t="21715" r="42143" b="53360"/>
          <a:stretch/>
        </p:blipFill>
        <p:spPr>
          <a:xfrm>
            <a:off x="234270" y="2628580"/>
            <a:ext cx="5767014" cy="2005783"/>
          </a:xfrm>
          <a:prstGeom prst="rect">
            <a:avLst/>
          </a:prstGeom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285" t="24508" r="35643" b="35492"/>
          <a:stretch/>
        </p:blipFill>
        <p:spPr>
          <a:xfrm>
            <a:off x="6130834" y="888270"/>
            <a:ext cx="5991504" cy="29260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14" t="60473" r="34643" b="22921"/>
          <a:stretch/>
        </p:blipFill>
        <p:spPr>
          <a:xfrm>
            <a:off x="1114698" y="4738008"/>
            <a:ext cx="10376606" cy="19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66203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Company 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873" y="1755896"/>
            <a:ext cx="11020297" cy="4058751"/>
          </a:xfrm>
        </p:spPr>
        <p:txBody>
          <a:bodyPr>
            <a:normAutofit/>
          </a:bodyPr>
          <a:lstStyle/>
          <a:p>
            <a:r>
              <a:rPr lang="en-IN" sz="2400" dirty="0" err="1" smtClean="0"/>
              <a:t>AtliQ</a:t>
            </a:r>
            <a:r>
              <a:rPr lang="en-IN" sz="2400" dirty="0" smtClean="0"/>
              <a:t> manufactures and sales hardware. </a:t>
            </a:r>
          </a:p>
          <a:p>
            <a:r>
              <a:rPr lang="en-IN" sz="2400" dirty="0" smtClean="0"/>
              <a:t>To customers like </a:t>
            </a:r>
            <a:r>
              <a:rPr lang="en-IN" sz="2400" dirty="0" err="1" smtClean="0"/>
              <a:t>Croma</a:t>
            </a:r>
            <a:r>
              <a:rPr lang="en-IN" sz="2400" dirty="0" smtClean="0"/>
              <a:t>, Best Buy,  Flipkart, Amazon etc.</a:t>
            </a:r>
          </a:p>
          <a:p>
            <a:r>
              <a:rPr lang="en-IN" sz="2400" dirty="0" smtClean="0"/>
              <a:t>Manufacture </a:t>
            </a:r>
            <a:r>
              <a:rPr lang="en-IN" sz="2400" dirty="0" smtClean="0">
                <a:sym typeface="Wingdings" panose="05000000000000000000" pitchFamily="2" charset="2"/>
              </a:rPr>
              <a:t> Warehouse  Distribution Centres  Customers  Consumers </a:t>
            </a:r>
          </a:p>
          <a:p>
            <a:r>
              <a:rPr lang="en-IN" sz="2400" dirty="0" smtClean="0">
                <a:sym typeface="Wingdings" panose="05000000000000000000" pitchFamily="2" charset="2"/>
              </a:rPr>
              <a:t>Customers are Brick and mortar and  Ecommerce types</a:t>
            </a:r>
          </a:p>
          <a:p>
            <a:r>
              <a:rPr lang="en-IN" sz="2400" dirty="0" smtClean="0">
                <a:sym typeface="Wingdings" panose="05000000000000000000" pitchFamily="2" charset="2"/>
              </a:rPr>
              <a:t>Retailers, Distributors and Direct sales are channels </a:t>
            </a:r>
          </a:p>
          <a:p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7175" y="4733925"/>
            <a:ext cx="24955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6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Performance optimization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9" y="1732449"/>
            <a:ext cx="9438757" cy="4058751"/>
          </a:xfrm>
        </p:spPr>
        <p:txBody>
          <a:bodyPr/>
          <a:lstStyle/>
          <a:p>
            <a:r>
              <a:rPr lang="en-IN" dirty="0" smtClean="0"/>
              <a:t>To analyse performance explain </a:t>
            </a:r>
            <a:r>
              <a:rPr lang="en-IN" dirty="0" err="1" smtClean="0"/>
              <a:t>analyze</a:t>
            </a:r>
            <a:r>
              <a:rPr lang="en-IN" dirty="0" smtClean="0"/>
              <a:t>, </a:t>
            </a:r>
            <a:r>
              <a:rPr lang="en-IN" dirty="0" err="1" smtClean="0"/>
              <a:t>analyze</a:t>
            </a:r>
            <a:r>
              <a:rPr lang="en-IN" dirty="0" smtClean="0"/>
              <a:t> were used </a:t>
            </a:r>
          </a:p>
          <a:p>
            <a:r>
              <a:rPr lang="en-IN" dirty="0"/>
              <a:t>To </a:t>
            </a:r>
            <a:r>
              <a:rPr lang="en-IN" dirty="0" smtClean="0"/>
              <a:t>optimize </a:t>
            </a:r>
            <a:r>
              <a:rPr lang="en-IN" dirty="0"/>
              <a:t>performance </a:t>
            </a:r>
            <a:r>
              <a:rPr lang="en-IN" dirty="0" smtClean="0"/>
              <a:t>additional tables, columns indexes were created.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2724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Insights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Netherlands forecast accuracy has dropped drastically in 2021</a:t>
            </a:r>
          </a:p>
          <a:p>
            <a:r>
              <a:rPr lang="en-IN" dirty="0" smtClean="0"/>
              <a:t>Amazon has highest contribution percentage by net sales in all regions</a:t>
            </a:r>
          </a:p>
          <a:p>
            <a:r>
              <a:rPr lang="en-IN" dirty="0" smtClean="0"/>
              <a:t>India is the biggest market with 210 million </a:t>
            </a:r>
            <a:r>
              <a:rPr lang="en-IN" dirty="0"/>
              <a:t>net </a:t>
            </a:r>
            <a:r>
              <a:rPr lang="en-IN" dirty="0" smtClean="0"/>
              <a:t>sales</a:t>
            </a:r>
          </a:p>
          <a:p>
            <a:r>
              <a:rPr lang="en-IN" dirty="0" smtClean="0"/>
              <a:t>Sales has drastically increased from 6.4 million in 2018 to 121.1 </a:t>
            </a:r>
            <a:r>
              <a:rPr lang="en-IN" dirty="0"/>
              <a:t>million </a:t>
            </a:r>
            <a:r>
              <a:rPr lang="en-IN" dirty="0" smtClean="0"/>
              <a:t>in 2021 for  </a:t>
            </a:r>
            <a:r>
              <a:rPr lang="en-IN" dirty="0" err="1"/>
              <a:t>C</a:t>
            </a:r>
            <a:r>
              <a:rPr lang="en-IN" dirty="0" err="1" smtClean="0"/>
              <a:t>roma</a:t>
            </a:r>
            <a:r>
              <a:rPr lang="en-IN" dirty="0" smtClean="0"/>
              <a:t> India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157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1086" y="2717074"/>
            <a:ext cx="10353157" cy="2786743"/>
          </a:xfrm>
        </p:spPr>
        <p:txBody>
          <a:bodyPr>
            <a:normAutofit/>
          </a:bodyPr>
          <a:lstStyle/>
          <a:p>
            <a:r>
              <a:rPr lang="en-IN" sz="9600" dirty="0" smtClean="0">
                <a:latin typeface="Blackadder ITC" panose="04020505051007020D02" pitchFamily="82" charset="0"/>
              </a:rPr>
              <a:t>Thanking You … </a:t>
            </a:r>
            <a:r>
              <a:rPr lang="en-IN" sz="6000" dirty="0" smtClean="0">
                <a:latin typeface="+mj-lt"/>
              </a:rPr>
              <a:t>: )</a:t>
            </a:r>
            <a:endParaRPr lang="en-I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920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Problem </a:t>
            </a:r>
            <a:r>
              <a:rPr lang="en-IN" dirty="0" smtClean="0"/>
              <a:t>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To answer and generate reports for Ad Hoc requests given by Product owner</a:t>
            </a: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0314" y="2353752"/>
            <a:ext cx="6931035" cy="39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99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961" y="330039"/>
            <a:ext cx="10353762" cy="970450"/>
          </a:xfrm>
        </p:spPr>
        <p:txBody>
          <a:bodyPr>
            <a:normAutofit/>
          </a:bodyPr>
          <a:lstStyle/>
          <a:p>
            <a:r>
              <a:rPr lang="en-IN" sz="3200" dirty="0"/>
              <a:t>Dataset and </a:t>
            </a:r>
            <a:r>
              <a:rPr lang="en-IN" sz="3200" dirty="0" smtClean="0"/>
              <a:t>model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570" t="17395" r="18642" b="11081"/>
          <a:stretch/>
        </p:blipFill>
        <p:spPr>
          <a:xfrm>
            <a:off x="1797351" y="1178570"/>
            <a:ext cx="8516982" cy="54573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74998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687" y="336902"/>
            <a:ext cx="10353762" cy="703385"/>
          </a:xfrm>
        </p:spPr>
        <p:txBody>
          <a:bodyPr/>
          <a:lstStyle/>
          <a:p>
            <a:r>
              <a:rPr lang="en-IN" dirty="0" smtClean="0"/>
              <a:t>Exploring Data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884" t="63590" r="75385" b="21538"/>
          <a:stretch/>
        </p:blipFill>
        <p:spPr>
          <a:xfrm>
            <a:off x="8020505" y="1488560"/>
            <a:ext cx="3036036" cy="21650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326" t="17607" r="60578" b="43418"/>
          <a:stretch/>
        </p:blipFill>
        <p:spPr>
          <a:xfrm>
            <a:off x="539261" y="1492558"/>
            <a:ext cx="5716852" cy="49940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116" t="55214" r="77489" b="30467"/>
          <a:stretch/>
        </p:blipFill>
        <p:spPr>
          <a:xfrm>
            <a:off x="8020505" y="3846763"/>
            <a:ext cx="3036036" cy="23527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4562361">
            <a:off x="6419284" y="3183163"/>
            <a:ext cx="1438047" cy="9408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8846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7311" y="1173036"/>
            <a:ext cx="10844939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 smtClean="0"/>
              <a:t>1. Gross </a:t>
            </a:r>
            <a:r>
              <a:rPr lang="en-IN" sz="2400" b="1" dirty="0"/>
              <a:t>sales </a:t>
            </a:r>
            <a:r>
              <a:rPr lang="en-IN" sz="2400" b="1" dirty="0" smtClean="0"/>
              <a:t>report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Product </a:t>
            </a:r>
            <a:r>
              <a:rPr lang="en-IN" dirty="0"/>
              <a:t>wise sales report </a:t>
            </a:r>
            <a:r>
              <a:rPr lang="en-IN" dirty="0" smtClean="0"/>
              <a:t>for the customer </a:t>
            </a:r>
            <a:r>
              <a:rPr lang="en-IN" dirty="0" err="1"/>
              <a:t>Croma</a:t>
            </a:r>
            <a:r>
              <a:rPr lang="en-IN" dirty="0"/>
              <a:t> India for fiscal year 2021 </a:t>
            </a:r>
            <a:endParaRPr lang="en-IN" dirty="0" smtClean="0"/>
          </a:p>
          <a:p>
            <a:pPr algn="just">
              <a:lnSpc>
                <a:spcPct val="150000"/>
              </a:lnSpc>
            </a:pPr>
            <a:r>
              <a:rPr lang="en-IN" dirty="0" smtClean="0"/>
              <a:t>Details: Generate </a:t>
            </a:r>
            <a:r>
              <a:rPr lang="en-IN" dirty="0"/>
              <a:t>report of individual product sales (aggregated on monthly basis at product code level for </a:t>
            </a:r>
            <a:r>
              <a:rPr lang="en-IN" dirty="0" err="1" smtClean="0"/>
              <a:t>Croma</a:t>
            </a:r>
            <a:r>
              <a:rPr lang="en-IN" dirty="0" smtClean="0"/>
              <a:t> India </a:t>
            </a:r>
            <a:r>
              <a:rPr lang="en-IN" dirty="0"/>
              <a:t>customer for </a:t>
            </a:r>
            <a:r>
              <a:rPr lang="en-IN" dirty="0" smtClean="0"/>
              <a:t>FY=2021 to </a:t>
            </a:r>
            <a:r>
              <a:rPr lang="en-IN" dirty="0"/>
              <a:t>track individual product sales and run further analysis in </a:t>
            </a:r>
            <a:r>
              <a:rPr lang="en-IN" dirty="0" smtClean="0"/>
              <a:t>excel. The </a:t>
            </a:r>
            <a:r>
              <a:rPr lang="en-IN" dirty="0"/>
              <a:t>report should have following </a:t>
            </a:r>
            <a:r>
              <a:rPr lang="en-IN" dirty="0" smtClean="0"/>
              <a:t>fields</a:t>
            </a:r>
          </a:p>
          <a:p>
            <a:pPr algn="just">
              <a:lnSpc>
                <a:spcPct val="150000"/>
              </a:lnSpc>
            </a:pPr>
            <a:endParaRPr lang="en-IN" dirty="0" smtClean="0"/>
          </a:p>
          <a:p>
            <a:pPr algn="just">
              <a:lnSpc>
                <a:spcPct val="150000"/>
              </a:lnSpc>
            </a:pPr>
            <a:r>
              <a:rPr lang="en-IN" dirty="0" smtClean="0"/>
              <a:t>-- Month 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-- Product name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-- Variant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-- Sold quantity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-- Gross </a:t>
            </a:r>
            <a:r>
              <a:rPr lang="en-IN" dirty="0"/>
              <a:t>price per </a:t>
            </a:r>
            <a:r>
              <a:rPr lang="en-IN" dirty="0" smtClean="0"/>
              <a:t>item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-- Gross </a:t>
            </a:r>
            <a:r>
              <a:rPr lang="en-IN" dirty="0"/>
              <a:t>price total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623278" y="261166"/>
            <a:ext cx="5113003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/>
              <a:t>Ad-hoc requests, output and insights</a:t>
            </a:r>
          </a:p>
        </p:txBody>
      </p:sp>
    </p:spTree>
    <p:extLst>
      <p:ext uri="{BB962C8B-B14F-4D97-AF65-F5344CB8AC3E}">
        <p14:creationId xmlns:p14="http://schemas.microsoft.com/office/powerpoint/2010/main" xmlns="" val="30684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084" t="15094" r="19394" b="16470"/>
          <a:stretch/>
        </p:blipFill>
        <p:spPr>
          <a:xfrm>
            <a:off x="395005" y="160551"/>
            <a:ext cx="11418483" cy="650987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44337" y="212503"/>
            <a:ext cx="860028" cy="8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63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31" y="1092079"/>
            <a:ext cx="10844939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sz="2400" b="1" dirty="0" smtClean="0"/>
              <a:t>2. Yearly </a:t>
            </a:r>
            <a:r>
              <a:rPr lang="en-IN" sz="2400" b="1" dirty="0" smtClean="0"/>
              <a:t>sales </a:t>
            </a:r>
            <a:r>
              <a:rPr lang="en-IN" sz="2400" b="1" dirty="0" smtClean="0"/>
              <a:t>r</a:t>
            </a:r>
            <a:r>
              <a:rPr lang="en-IN" sz="2400" b="1" dirty="0" smtClean="0"/>
              <a:t>eport</a:t>
            </a:r>
            <a:endParaRPr lang="en-IN" sz="2400" b="1" dirty="0" smtClean="0"/>
          </a:p>
          <a:p>
            <a:pPr algn="just">
              <a:lnSpc>
                <a:spcPct val="150000"/>
              </a:lnSpc>
            </a:pPr>
            <a:r>
              <a:rPr lang="en-IN" dirty="0" smtClean="0"/>
              <a:t>Generate </a:t>
            </a:r>
            <a:r>
              <a:rPr lang="en-IN" dirty="0"/>
              <a:t>a yearly report for </a:t>
            </a:r>
            <a:r>
              <a:rPr lang="en-IN" dirty="0" err="1"/>
              <a:t>Croma</a:t>
            </a:r>
            <a:r>
              <a:rPr lang="en-IN" dirty="0"/>
              <a:t> India </a:t>
            </a:r>
            <a:r>
              <a:rPr lang="en-IN" dirty="0" smtClean="0"/>
              <a:t>with columns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 -- </a:t>
            </a:r>
            <a:r>
              <a:rPr lang="en-IN" dirty="0"/>
              <a:t>Fiscal </a:t>
            </a:r>
            <a:r>
              <a:rPr lang="en-IN" dirty="0" smtClean="0"/>
              <a:t>year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-- </a:t>
            </a:r>
            <a:r>
              <a:rPr lang="en-IN" dirty="0"/>
              <a:t>Total gross sales amount in that year from </a:t>
            </a:r>
            <a:r>
              <a:rPr lang="en-IN" dirty="0" err="1" smtClean="0"/>
              <a:t>Croma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90849" y="277113"/>
            <a:ext cx="833321" cy="814966"/>
          </a:xfrm>
          <a:prstGeom prst="rect">
            <a:avLst/>
          </a:prstGeom>
          <a:effectLst>
            <a:outerShdw blurRad="635000" sx="101000" sy="101000" algn="ctr" rotWithShape="0">
              <a:schemeClr val="tx1"/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371" t="65845" r="75542" b="19023"/>
          <a:stretch/>
        </p:blipFill>
        <p:spPr>
          <a:xfrm>
            <a:off x="8850921" y="3522722"/>
            <a:ext cx="3069059" cy="23563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247" t="38632" r="52092" b="46838"/>
          <a:stretch/>
        </p:blipFill>
        <p:spPr>
          <a:xfrm>
            <a:off x="257908" y="3663398"/>
            <a:ext cx="7784123" cy="20749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4562361">
            <a:off x="8096226" y="4648586"/>
            <a:ext cx="700501" cy="66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16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697</TotalTime>
  <Words>650</Words>
  <Application>Microsoft Office PowerPoint</Application>
  <PresentationFormat>Custom</PresentationFormat>
  <Paragraphs>100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Slate</vt:lpstr>
      <vt:lpstr>AtliQ Hardware </vt:lpstr>
      <vt:lpstr>Content </vt:lpstr>
      <vt:lpstr>Company Overview</vt:lpstr>
      <vt:lpstr>Problem Statement</vt:lpstr>
      <vt:lpstr>Dataset and model</vt:lpstr>
      <vt:lpstr>Exploring Data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Performance optimization</vt:lpstr>
      <vt:lpstr>Insights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Punith</dc:creator>
  <cp:lastModifiedBy>Thimmappa</cp:lastModifiedBy>
  <cp:revision>76</cp:revision>
  <dcterms:created xsi:type="dcterms:W3CDTF">2024-05-26T05:35:08Z</dcterms:created>
  <dcterms:modified xsi:type="dcterms:W3CDTF">2024-05-27T05:12:46Z</dcterms:modified>
</cp:coreProperties>
</file>